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0" r:id="rId3"/>
    <p:sldId id="271" r:id="rId4"/>
    <p:sldId id="257" r:id="rId5"/>
    <p:sldId id="259" r:id="rId6"/>
    <p:sldId id="262" r:id="rId7"/>
    <p:sldId id="270" r:id="rId8"/>
    <p:sldId id="267" r:id="rId9"/>
    <p:sldId id="263" r:id="rId10"/>
    <p:sldId id="265" r:id="rId11"/>
    <p:sldId id="272" r:id="rId12"/>
    <p:sldId id="261" r:id="rId13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BE23"/>
    <a:srgbClr val="DFE8CA"/>
    <a:srgbClr val="468E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55760-52EB-466E-8396-BAEEFE0EF6B9}" type="datetimeFigureOut">
              <a:rPr lang="sv-SE" smtClean="0"/>
              <a:t>2019-02-04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ACFE1-EB77-4C45-BC6C-4A04803A9F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5324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6FC97-9BBF-45C5-AA70-FDB497FF1884}" type="datetimeFigureOut">
              <a:rPr lang="sv-SE" smtClean="0"/>
              <a:t>2019-02-04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F6C0B-50F4-49FA-A8A4-86C5ED3208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4946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F6C0B-50F4-49FA-A8A4-86C5ED3208B8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0711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Går detta att korta ner i klarspråk och göras till en hissverison?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F6C0B-50F4-49FA-A8A4-86C5ED3208B8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3509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Går detta att korta ner i klarspråk och göras till en hissverison?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F6C0B-50F4-49FA-A8A4-86C5ED3208B8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3509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C6BA-F277-45C7-8321-0660E54EAD19}" type="datetimeFigureOut">
              <a:rPr lang="sv-SE" smtClean="0"/>
              <a:t>2019-02-04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F937-A765-46A1-942E-C423430A05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7580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C6BA-F277-45C7-8321-0660E54EAD19}" type="datetimeFigureOut">
              <a:rPr lang="sv-SE" smtClean="0"/>
              <a:t>2019-02-04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F937-A765-46A1-942E-C423430A05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6036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C6BA-F277-45C7-8321-0660E54EAD19}" type="datetimeFigureOut">
              <a:rPr lang="sv-SE" smtClean="0"/>
              <a:t>2019-02-04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F937-A765-46A1-942E-C423430A05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433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C6BA-F277-45C7-8321-0660E54EAD19}" type="datetimeFigureOut">
              <a:rPr lang="sv-SE" smtClean="0"/>
              <a:t>2019-02-04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F937-A765-46A1-942E-C423430A05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066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C6BA-F277-45C7-8321-0660E54EAD19}" type="datetimeFigureOut">
              <a:rPr lang="sv-SE" smtClean="0"/>
              <a:t>2019-02-04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F937-A765-46A1-942E-C423430A05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802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C6BA-F277-45C7-8321-0660E54EAD19}" type="datetimeFigureOut">
              <a:rPr lang="sv-SE" smtClean="0"/>
              <a:t>2019-02-04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F937-A765-46A1-942E-C423430A05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2167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C6BA-F277-45C7-8321-0660E54EAD19}" type="datetimeFigureOut">
              <a:rPr lang="sv-SE" smtClean="0"/>
              <a:t>2019-02-04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F937-A765-46A1-942E-C423430A05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435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C6BA-F277-45C7-8321-0660E54EAD19}" type="datetimeFigureOut">
              <a:rPr lang="sv-SE" smtClean="0"/>
              <a:t>2019-02-04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F937-A765-46A1-942E-C423430A05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3027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C6BA-F277-45C7-8321-0660E54EAD19}" type="datetimeFigureOut">
              <a:rPr lang="sv-SE" smtClean="0"/>
              <a:t>2019-02-04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F937-A765-46A1-942E-C423430A05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8910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C6BA-F277-45C7-8321-0660E54EAD19}" type="datetimeFigureOut">
              <a:rPr lang="sv-SE" smtClean="0"/>
              <a:t>2019-02-04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F937-A765-46A1-942E-C423430A05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663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C6BA-F277-45C7-8321-0660E54EAD19}" type="datetimeFigureOut">
              <a:rPr lang="sv-SE" smtClean="0"/>
              <a:t>2019-02-04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F937-A765-46A1-942E-C423430A05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5137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1C6BA-F277-45C7-8321-0660E54EAD19}" type="datetimeFigureOut">
              <a:rPr lang="sv-SE" smtClean="0"/>
              <a:t>2019-02-04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4F937-A765-46A1-942E-C423430A05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230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4" r="517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6" y="4941168"/>
            <a:ext cx="9148556" cy="9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5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ale28ols\AppData\Local\Microsoft\Windows\Temporary Internet Files\Content.IE5\64Q9YC1X\1-1214836242AGCu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0" t="-398" r="26717" b="398"/>
          <a:stretch/>
        </p:blipFill>
        <p:spPr bwMode="auto">
          <a:xfrm>
            <a:off x="-4663" y="-27384"/>
            <a:ext cx="32631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3779912" y="1484784"/>
            <a:ext cx="511256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sv-SE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Kompetensförsörjning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smtClean="0">
                <a:latin typeface="Arial" panose="020B0604020202020204" pitchFamily="34" charset="0"/>
                <a:cs typeface="Arial" panose="020B0604020202020204" pitchFamily="34" charset="0"/>
              </a:rPr>
              <a:t>Näringslivsutveckling</a:t>
            </a:r>
            <a:endParaRPr lang="sv-S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sv-S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Trafikering och Infrastruktur </a:t>
            </a:r>
            <a:endParaRPr lang="sv-S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Utveckling 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av samarbetet </a:t>
            </a:r>
          </a:p>
          <a:p>
            <a:r>
              <a:rPr lang="sv-SE" b="1" dirty="0" smtClean="0"/>
              <a:t>                                                                        </a:t>
            </a:r>
            <a:endParaRPr lang="sv-SE" b="1" dirty="0"/>
          </a:p>
          <a:p>
            <a:pPr lvl="0"/>
            <a:endParaRPr lang="sv-SE" b="1" dirty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</p:txBody>
      </p:sp>
      <p:sp>
        <p:nvSpPr>
          <p:cNvPr id="6" name="textruta 5"/>
          <p:cNvSpPr txBox="1"/>
          <p:nvPr/>
        </p:nvSpPr>
        <p:spPr>
          <a:xfrm>
            <a:off x="3779912" y="620688"/>
            <a:ext cx="5112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smtClean="0">
                <a:latin typeface="Arial" panose="020B0604020202020204" pitchFamily="34" charset="0"/>
                <a:cs typeface="Arial" panose="020B0604020202020204" pitchFamily="34" charset="0"/>
              </a:rPr>
              <a:t>Målområden i </a:t>
            </a:r>
            <a:r>
              <a:rPr lang="sv-S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Sundsvallsregionen</a:t>
            </a:r>
            <a:endParaRPr lang="sv-S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3" y="6159439"/>
            <a:ext cx="2880000" cy="299762"/>
          </a:xfrm>
          <a:prstGeom prst="rect">
            <a:avLst/>
          </a:prstGeom>
        </p:spPr>
      </p:pic>
      <p:sp>
        <p:nvSpPr>
          <p:cNvPr id="15" name="Ellips 14"/>
          <p:cNvSpPr/>
          <p:nvPr/>
        </p:nvSpPr>
        <p:spPr>
          <a:xfrm>
            <a:off x="3792194" y="1927813"/>
            <a:ext cx="216024" cy="205223"/>
          </a:xfrm>
          <a:prstGeom prst="ellipse">
            <a:avLst/>
          </a:prstGeom>
          <a:solidFill>
            <a:srgbClr val="F0BE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Ellips 16"/>
          <p:cNvSpPr/>
          <p:nvPr/>
        </p:nvSpPr>
        <p:spPr>
          <a:xfrm>
            <a:off x="3792194" y="2529114"/>
            <a:ext cx="216024" cy="205223"/>
          </a:xfrm>
          <a:prstGeom prst="ellipse">
            <a:avLst/>
          </a:prstGeom>
          <a:solidFill>
            <a:srgbClr val="F0BE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Ellips 17"/>
          <p:cNvSpPr/>
          <p:nvPr/>
        </p:nvSpPr>
        <p:spPr>
          <a:xfrm>
            <a:off x="3792194" y="3102828"/>
            <a:ext cx="216024" cy="205223"/>
          </a:xfrm>
          <a:prstGeom prst="ellipse">
            <a:avLst/>
          </a:prstGeom>
          <a:solidFill>
            <a:srgbClr val="F0BE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Ellips 18"/>
          <p:cNvSpPr/>
          <p:nvPr/>
        </p:nvSpPr>
        <p:spPr>
          <a:xfrm>
            <a:off x="3792194" y="3724295"/>
            <a:ext cx="216024" cy="205223"/>
          </a:xfrm>
          <a:prstGeom prst="ellipse">
            <a:avLst/>
          </a:prstGeom>
          <a:solidFill>
            <a:srgbClr val="F0BE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829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le28ols\AppData\Local\Microsoft\Windows\Temporary Internet Files\Content.IE5\64Q9YC1X\1-1214836242AGCu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0" t="-398" r="26717" b="398"/>
          <a:stretch/>
        </p:blipFill>
        <p:spPr bwMode="auto">
          <a:xfrm>
            <a:off x="-4663" y="-27384"/>
            <a:ext cx="32631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3" y="6159439"/>
            <a:ext cx="2880000" cy="299762"/>
          </a:xfrm>
          <a:prstGeom prst="rect">
            <a:avLst/>
          </a:prstGeom>
        </p:spPr>
      </p:pic>
      <p:sp>
        <p:nvSpPr>
          <p:cNvPr id="18" name="textruta 17"/>
          <p:cNvSpPr txBox="1"/>
          <p:nvPr/>
        </p:nvSpPr>
        <p:spPr>
          <a:xfrm>
            <a:off x="3851920" y="1891814"/>
            <a:ext cx="5040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”Sundsvallsregionen, Norrlands </a:t>
            </a: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största arbetsmarknad och med eget universitet, </a:t>
            </a:r>
            <a:r>
              <a:rPr lang="sv-S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är </a:t>
            </a: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det bästa alternativet till storstäderna</a:t>
            </a:r>
            <a:r>
              <a:rPr lang="sv-S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!”</a:t>
            </a:r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83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5" y="5877272"/>
            <a:ext cx="9138950" cy="857605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6" y="4777711"/>
            <a:ext cx="9143505" cy="955545"/>
          </a:xfrm>
          <a:prstGeom prst="rect">
            <a:avLst/>
          </a:prstGeom>
        </p:spPr>
      </p:pic>
      <p:pic>
        <p:nvPicPr>
          <p:cNvPr id="3079" name="Picture 7" descr="C:\Users\ale28ols\AppData\Local\Microsoft\Windows\Temporary Internet Files\Content.IE5\64Q9YC1X\1-1214836242AGCu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36"/>
          <a:stretch/>
        </p:blipFill>
        <p:spPr bwMode="auto">
          <a:xfrm>
            <a:off x="-4665" y="-1786"/>
            <a:ext cx="9148665" cy="477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05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-4665" y="0"/>
            <a:ext cx="3240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57" name="Bildobjekt 5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8"/>
          <a:stretch/>
        </p:blipFill>
        <p:spPr>
          <a:xfrm>
            <a:off x="3517906" y="599140"/>
            <a:ext cx="5606719" cy="5659720"/>
          </a:xfrm>
          <a:prstGeom prst="rect">
            <a:avLst/>
          </a:prstGeom>
        </p:spPr>
      </p:pic>
      <p:sp>
        <p:nvSpPr>
          <p:cNvPr id="61" name="Ellips 60"/>
          <p:cNvSpPr/>
          <p:nvPr/>
        </p:nvSpPr>
        <p:spPr>
          <a:xfrm>
            <a:off x="4585285" y="2112724"/>
            <a:ext cx="216024" cy="205223"/>
          </a:xfrm>
          <a:prstGeom prst="ellipse">
            <a:avLst/>
          </a:prstGeom>
          <a:solidFill>
            <a:srgbClr val="F0BE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2" name="Ellips 61"/>
          <p:cNvSpPr/>
          <p:nvPr/>
        </p:nvSpPr>
        <p:spPr>
          <a:xfrm>
            <a:off x="8582237" y="1551965"/>
            <a:ext cx="216024" cy="205223"/>
          </a:xfrm>
          <a:prstGeom prst="ellipse">
            <a:avLst/>
          </a:prstGeom>
          <a:solidFill>
            <a:srgbClr val="F0BE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Ellips 62"/>
          <p:cNvSpPr/>
          <p:nvPr/>
        </p:nvSpPr>
        <p:spPr>
          <a:xfrm>
            <a:off x="7636810" y="2057644"/>
            <a:ext cx="216024" cy="205223"/>
          </a:xfrm>
          <a:prstGeom prst="ellipse">
            <a:avLst/>
          </a:prstGeom>
          <a:solidFill>
            <a:srgbClr val="F0BE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4" name="Ellips 63"/>
          <p:cNvSpPr/>
          <p:nvPr/>
        </p:nvSpPr>
        <p:spPr>
          <a:xfrm>
            <a:off x="7620496" y="2429241"/>
            <a:ext cx="216024" cy="205223"/>
          </a:xfrm>
          <a:prstGeom prst="ellipse">
            <a:avLst/>
          </a:prstGeom>
          <a:solidFill>
            <a:srgbClr val="F0BE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5" name="Ellips 64"/>
          <p:cNvSpPr/>
          <p:nvPr/>
        </p:nvSpPr>
        <p:spPr>
          <a:xfrm>
            <a:off x="7368512" y="3779577"/>
            <a:ext cx="216024" cy="205223"/>
          </a:xfrm>
          <a:prstGeom prst="ellipse">
            <a:avLst/>
          </a:prstGeom>
          <a:solidFill>
            <a:srgbClr val="F0BE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6" name="Ellips 65"/>
          <p:cNvSpPr/>
          <p:nvPr/>
        </p:nvSpPr>
        <p:spPr>
          <a:xfrm>
            <a:off x="7236296" y="4879961"/>
            <a:ext cx="216024" cy="205223"/>
          </a:xfrm>
          <a:prstGeom prst="ellipse">
            <a:avLst/>
          </a:prstGeom>
          <a:solidFill>
            <a:srgbClr val="F0BE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/>
          <p:cNvSpPr txBox="1"/>
          <p:nvPr/>
        </p:nvSpPr>
        <p:spPr>
          <a:xfrm>
            <a:off x="179512" y="1772435"/>
            <a:ext cx="288032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sex kommunerna i Sundsvallsregionen</a:t>
            </a:r>
          </a:p>
          <a:p>
            <a:endParaRPr lang="sv-S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Hudiksvall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Härnösand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Nordanstig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Sundsvall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Timrå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Ånge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Tillsammans är vi nära 200 000 invånare i regionen.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179512" y="1105580"/>
            <a:ext cx="2464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Medlemmar</a:t>
            </a:r>
            <a:endParaRPr lang="sv-S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3" y="6159439"/>
            <a:ext cx="2880000" cy="299762"/>
          </a:xfrm>
          <a:prstGeom prst="rect">
            <a:avLst/>
          </a:prstGeom>
        </p:spPr>
      </p:pic>
      <p:sp>
        <p:nvSpPr>
          <p:cNvPr id="22" name="Ellips 21"/>
          <p:cNvSpPr>
            <a:spLocks noChangeAspect="1"/>
          </p:cNvSpPr>
          <p:nvPr/>
        </p:nvSpPr>
        <p:spPr>
          <a:xfrm>
            <a:off x="273122" y="2761849"/>
            <a:ext cx="174982" cy="166231"/>
          </a:xfrm>
          <a:prstGeom prst="ellipse">
            <a:avLst/>
          </a:prstGeom>
          <a:solidFill>
            <a:srgbClr val="F0BE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Ellips 22"/>
          <p:cNvSpPr>
            <a:spLocks noChangeAspect="1"/>
          </p:cNvSpPr>
          <p:nvPr/>
        </p:nvSpPr>
        <p:spPr>
          <a:xfrm>
            <a:off x="270717" y="3012518"/>
            <a:ext cx="174982" cy="166231"/>
          </a:xfrm>
          <a:prstGeom prst="ellipse">
            <a:avLst/>
          </a:prstGeom>
          <a:solidFill>
            <a:srgbClr val="F0BE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Ellips 23"/>
          <p:cNvSpPr>
            <a:spLocks noChangeAspect="1"/>
          </p:cNvSpPr>
          <p:nvPr/>
        </p:nvSpPr>
        <p:spPr>
          <a:xfrm>
            <a:off x="270717" y="3322728"/>
            <a:ext cx="174982" cy="166231"/>
          </a:xfrm>
          <a:prstGeom prst="ellipse">
            <a:avLst/>
          </a:prstGeom>
          <a:solidFill>
            <a:srgbClr val="F0BE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Ellips 24"/>
          <p:cNvSpPr>
            <a:spLocks noChangeAspect="1"/>
          </p:cNvSpPr>
          <p:nvPr/>
        </p:nvSpPr>
        <p:spPr>
          <a:xfrm>
            <a:off x="271638" y="3604573"/>
            <a:ext cx="174982" cy="166231"/>
          </a:xfrm>
          <a:prstGeom prst="ellipse">
            <a:avLst/>
          </a:prstGeom>
          <a:solidFill>
            <a:srgbClr val="F0BE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Ellips 25"/>
          <p:cNvSpPr>
            <a:spLocks noChangeAspect="1"/>
          </p:cNvSpPr>
          <p:nvPr/>
        </p:nvSpPr>
        <p:spPr>
          <a:xfrm>
            <a:off x="272380" y="3882194"/>
            <a:ext cx="174982" cy="166231"/>
          </a:xfrm>
          <a:prstGeom prst="ellipse">
            <a:avLst/>
          </a:prstGeom>
          <a:solidFill>
            <a:srgbClr val="F0BE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Ellips 26"/>
          <p:cNvSpPr>
            <a:spLocks noChangeAspect="1"/>
          </p:cNvSpPr>
          <p:nvPr/>
        </p:nvSpPr>
        <p:spPr>
          <a:xfrm>
            <a:off x="273122" y="4159887"/>
            <a:ext cx="174982" cy="166231"/>
          </a:xfrm>
          <a:prstGeom prst="ellipse">
            <a:avLst/>
          </a:prstGeom>
          <a:solidFill>
            <a:srgbClr val="F0BE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494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le28ols\AppData\Local\Microsoft\Windows\Temporary Internet Files\Content.IE5\64Q9YC1X\1-1214836242AGCu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0" t="-398" r="26717" b="398"/>
          <a:stretch/>
        </p:blipFill>
        <p:spPr bwMode="auto">
          <a:xfrm>
            <a:off x="-4663" y="-27384"/>
            <a:ext cx="32631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ruta 14"/>
          <p:cNvSpPr txBox="1"/>
          <p:nvPr/>
        </p:nvSpPr>
        <p:spPr>
          <a:xfrm>
            <a:off x="3779912" y="620688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Om Sundsvallsregionen</a:t>
            </a:r>
            <a:endParaRPr lang="sv-S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3779912" y="1268760"/>
            <a:ext cx="51125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Sundsvallsregionen startade 2006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och är ett frivilligt samarbete där de sex medlemskommunerna 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delar vision och </a:t>
            </a: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mål.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Styre</a:t>
            </a:r>
          </a:p>
          <a:p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Styrelsen består av 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de sex </a:t>
            </a: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kommunernas kommunstyrelseordförande, vice 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ordförande och oppositionsråd</a:t>
            </a: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Kommuncheferna  utgör 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styrgrupp. </a:t>
            </a:r>
            <a:endParaRPr lang="sv-SE" dirty="0" smtClean="0"/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3" y="6159439"/>
            <a:ext cx="2880000" cy="29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4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ale28ols\AppData\Local\Microsoft\Windows\Temporary Internet Files\Content.IE5\64Q9YC1X\1-1214836242AGCu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0" t="-398" r="26717" b="398"/>
          <a:stretch/>
        </p:blipFill>
        <p:spPr bwMode="auto">
          <a:xfrm>
            <a:off x="-4663" y="-27384"/>
            <a:ext cx="32631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3779912" y="620688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Syfte och mål</a:t>
            </a:r>
            <a:endParaRPr lang="sv-S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3779912" y="1268760"/>
            <a:ext cx="511256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sex kommunerna 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Sundsvallsregionen samarbetar för att gemensamt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Bygga en starkare 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hållbar </a:t>
            </a: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tillväxt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Skapa en gemensam 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arbets-, utbildnings- och </a:t>
            </a: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boenderegion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 en samsyn 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på behovet av utbyggd infrastruktur för </a:t>
            </a: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kommunikationer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 smtClean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3" y="6159439"/>
            <a:ext cx="2880000" cy="299762"/>
          </a:xfrm>
          <a:prstGeom prst="rect">
            <a:avLst/>
          </a:prstGeom>
        </p:spPr>
      </p:pic>
      <p:sp>
        <p:nvSpPr>
          <p:cNvPr id="8" name="Ellips 7"/>
          <p:cNvSpPr/>
          <p:nvPr/>
        </p:nvSpPr>
        <p:spPr>
          <a:xfrm>
            <a:off x="3851920" y="2317947"/>
            <a:ext cx="108012" cy="123134"/>
          </a:xfrm>
          <a:prstGeom prst="ellipse">
            <a:avLst/>
          </a:prstGeom>
          <a:solidFill>
            <a:srgbClr val="F0BE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Ellips 10"/>
          <p:cNvSpPr/>
          <p:nvPr/>
        </p:nvSpPr>
        <p:spPr>
          <a:xfrm>
            <a:off x="3854586" y="2912334"/>
            <a:ext cx="108012" cy="123134"/>
          </a:xfrm>
          <a:prstGeom prst="ellipse">
            <a:avLst/>
          </a:prstGeom>
          <a:solidFill>
            <a:srgbClr val="F0BE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11"/>
          <p:cNvSpPr/>
          <p:nvPr/>
        </p:nvSpPr>
        <p:spPr>
          <a:xfrm>
            <a:off x="3854586" y="3809742"/>
            <a:ext cx="108012" cy="123134"/>
          </a:xfrm>
          <a:prstGeom prst="ellipse">
            <a:avLst/>
          </a:prstGeom>
          <a:solidFill>
            <a:srgbClr val="F0BE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Ellips 12"/>
          <p:cNvSpPr/>
          <p:nvPr/>
        </p:nvSpPr>
        <p:spPr>
          <a:xfrm>
            <a:off x="3797914" y="2276902"/>
            <a:ext cx="216024" cy="205223"/>
          </a:xfrm>
          <a:prstGeom prst="ellipse">
            <a:avLst/>
          </a:prstGeom>
          <a:solidFill>
            <a:srgbClr val="F0BE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Ellips 14"/>
          <p:cNvSpPr/>
          <p:nvPr/>
        </p:nvSpPr>
        <p:spPr>
          <a:xfrm>
            <a:off x="3800580" y="2912334"/>
            <a:ext cx="216024" cy="205223"/>
          </a:xfrm>
          <a:prstGeom prst="ellipse">
            <a:avLst/>
          </a:prstGeom>
          <a:solidFill>
            <a:srgbClr val="F0BE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6" name="Ellips 15"/>
          <p:cNvSpPr/>
          <p:nvPr/>
        </p:nvSpPr>
        <p:spPr>
          <a:xfrm>
            <a:off x="3799995" y="3788314"/>
            <a:ext cx="216024" cy="205223"/>
          </a:xfrm>
          <a:prstGeom prst="ellipse">
            <a:avLst/>
          </a:prstGeom>
          <a:solidFill>
            <a:srgbClr val="F0BE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095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ale28ols\AppData\Local\Microsoft\Windows\Temporary Internet Files\Content.IE5\64Q9YC1X\1-1214836242AGCu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0" t="-398" r="26717" b="398"/>
          <a:stretch/>
        </p:blipFill>
        <p:spPr bwMode="auto">
          <a:xfrm>
            <a:off x="-4663" y="-27384"/>
            <a:ext cx="32631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3779912" y="1340768"/>
            <a:ext cx="51125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Sundsvallsregionen</a:t>
            </a:r>
            <a:r>
              <a:rPr lang="sv-SE" sz="2000" i="1" dirty="0">
                <a:latin typeface="Arial" panose="020B0604020202020204" pitchFamily="34" charset="0"/>
                <a:cs typeface="Arial" panose="020B0604020202020204" pitchFamily="34" charset="0"/>
              </a:rPr>
              <a:t>, Norrlands största arbetsmarknad och med eget universitet, är det bästa alternativet till storstäderna!</a:t>
            </a: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 smtClean="0"/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Här finner fler sin försörjning, lever ett rikt liv och trivs. Vi har goda förutsättningar för alla som vill bo, arbeta och studera i Sundsvallsregionen. Vi är väl kända inom och utom landet som ett alternativ till storstäderna.</a:t>
            </a: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Vi är en växande region med stark framtidstro, stolthet och konkurrens­kraft. Kreativitet och entreprenörsanda har frigjorts. Här förverkligas drömmar och idéer. Framgång främjar framgång.</a:t>
            </a:r>
          </a:p>
          <a:p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3779912" y="620688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endParaRPr lang="sv-S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3" y="6159439"/>
            <a:ext cx="2880000" cy="29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6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ale28ols\AppData\Local\Microsoft\Windows\Temporary Internet Files\Content.IE5\64Q9YC1X\1-1214836242AGCu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0" t="-398" r="26717" b="398"/>
          <a:stretch/>
        </p:blipFill>
        <p:spPr bwMode="auto">
          <a:xfrm>
            <a:off x="-4663" y="-27384"/>
            <a:ext cx="32631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3779912" y="1340768"/>
            <a:ext cx="51125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Långsiktigt 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och målmedvetet samarbete mellan kommunerna och i samverkan med andra </a:t>
            </a: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aktörer</a:t>
            </a:r>
          </a:p>
          <a:p>
            <a:pPr marL="457200" indent="-457200">
              <a:buFont typeface="+mj-lt"/>
              <a:buAutoNum type="arabicPeriod"/>
            </a:pPr>
            <a:endParaRPr lang="sv-S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Bra kommunikationer och utbyggd infrastruktur </a:t>
            </a:r>
          </a:p>
          <a:p>
            <a:pPr marL="457200" indent="-457200">
              <a:buFont typeface="+mj-lt"/>
              <a:buAutoNum type="arabicPeriod"/>
            </a:pPr>
            <a:endParaRPr lang="sv-S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Bra och variationsrikt boende och attraktiv livsmiljö – i städerna och på landet</a:t>
            </a:r>
          </a:p>
          <a:p>
            <a:pPr marL="457200" indent="-457200">
              <a:buFont typeface="+mj-lt"/>
              <a:buAutoNum type="arabicPeriod"/>
            </a:pPr>
            <a:endParaRPr lang="sv-S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Ett 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näringsliv och en offentlig sektor med goda möjligheter till forskning, innovation och utveckling samt </a:t>
            </a: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kompetensförsörjning</a:t>
            </a: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3779912" y="620688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Sex vägar till framgång</a:t>
            </a:r>
            <a:endParaRPr lang="sv-S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3" y="6159439"/>
            <a:ext cx="2880000" cy="29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8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ale28ols\AppData\Local\Microsoft\Windows\Temporary Internet Files\Content.IE5\64Q9YC1X\1-1214836242AGCu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0" t="-398" r="26717" b="398"/>
          <a:stretch/>
        </p:blipFill>
        <p:spPr bwMode="auto">
          <a:xfrm>
            <a:off x="-4663" y="-27384"/>
            <a:ext cx="32631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3779912" y="1340768"/>
            <a:ext cx="51125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500 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näringslivsbranscher med utbildningsmöjligheter på alla nivåer ger goda möjligheter till arbete och studier och är en stark marknad för </a:t>
            </a: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företag</a:t>
            </a:r>
          </a:p>
          <a:p>
            <a:pPr marL="457200" indent="-457200">
              <a:buFont typeface="+mj-lt"/>
              <a:buAutoNum type="arabicPeriod" startAt="5"/>
            </a:pP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kompetent offentlig verksamhet som skapar goda förutsättningar för människor och företagande genom kvalitativa välfärdstjänster som exempelvis ett väl fungerande utbildningssystem</a:t>
            </a:r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3779912" y="620688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Sex vägar till framgång</a:t>
            </a:r>
            <a:endParaRPr lang="sv-S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3" y="6159439"/>
            <a:ext cx="2880000" cy="29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8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ale28ols\AppData\Local\Microsoft\Windows\Temporary Internet Files\Content.IE5\64Q9YC1X\1-1214836242AGCu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0" t="-398" r="26717" b="398"/>
          <a:stretch/>
        </p:blipFill>
        <p:spPr bwMode="auto">
          <a:xfrm>
            <a:off x="-4663" y="-27384"/>
            <a:ext cx="32631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3779912" y="1268760"/>
            <a:ext cx="511256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Uppgiften för Sundsvallsregionen är att bredda och fördjupa samarbetet så att kommunerna tar tillvara på utvecklingsmöjligheterna för vår region. </a:t>
            </a:r>
            <a:endParaRPr lang="sv-S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Samarbetet i Sundsvallsregionen gör alla deltagande kommuner till vinnare. Vi bygger en gemensam identitet och ett gemensamt varumärke för vår arbets- och boenderegion. Samtidigt vill vi lyfta fram att varje kommun i regionen har sin särprägel. Detta ger oss styrka</a:t>
            </a: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Kommunerna samverkar tillsammans inom flera olika områden.</a:t>
            </a:r>
          </a:p>
          <a:p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 smtClean="0"/>
          </a:p>
          <a:p>
            <a:endParaRPr lang="sv-SE" dirty="0" smtClean="0"/>
          </a:p>
        </p:txBody>
      </p:sp>
      <p:sp>
        <p:nvSpPr>
          <p:cNvPr id="6" name="textruta 5"/>
          <p:cNvSpPr txBox="1"/>
          <p:nvPr/>
        </p:nvSpPr>
        <p:spPr>
          <a:xfrm>
            <a:off x="3779912" y="620688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Samverkan</a:t>
            </a:r>
            <a:endParaRPr lang="sv-S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3" y="6159439"/>
            <a:ext cx="2880000" cy="29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0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ale28ols\AppData\Local\Microsoft\Windows\Temporary Internet Files\Content.IE5\64Q9YC1X\1-1214836242AGCu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0" t="-398" r="26717" b="398"/>
          <a:stretch/>
        </p:blipFill>
        <p:spPr bwMode="auto">
          <a:xfrm>
            <a:off x="-4663" y="-27384"/>
            <a:ext cx="32631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3779912" y="1268760"/>
            <a:ext cx="511256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Alla beslut tas i konsensus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Deltagandet i samtliga aktiviteter bygger    på eget intresse från medlemskommunerna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Varje 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enskild kommun betalar en medlemsavgift. </a:t>
            </a: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Medlemsavgiften betalas årligen 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och beräknas per kommuninnevånare</a:t>
            </a: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Ett långsiktigt samarbetsavtal mellan medlemskommunerna ligger till grund för arbetet </a:t>
            </a:r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 smtClean="0"/>
          </a:p>
          <a:p>
            <a:endParaRPr lang="sv-SE" dirty="0" smtClean="0"/>
          </a:p>
        </p:txBody>
      </p:sp>
      <p:sp>
        <p:nvSpPr>
          <p:cNvPr id="6" name="textruta 5"/>
          <p:cNvSpPr txBox="1"/>
          <p:nvPr/>
        </p:nvSpPr>
        <p:spPr>
          <a:xfrm>
            <a:off x="3779912" y="620688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Principer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3" y="6159439"/>
            <a:ext cx="2880000" cy="299762"/>
          </a:xfrm>
          <a:prstGeom prst="rect">
            <a:avLst/>
          </a:prstGeom>
        </p:spPr>
      </p:pic>
      <p:sp>
        <p:nvSpPr>
          <p:cNvPr id="7" name="Ellips 6"/>
          <p:cNvSpPr/>
          <p:nvPr/>
        </p:nvSpPr>
        <p:spPr>
          <a:xfrm>
            <a:off x="3869510" y="1412776"/>
            <a:ext cx="108012" cy="102612"/>
          </a:xfrm>
          <a:prstGeom prst="ellipse">
            <a:avLst/>
          </a:prstGeom>
          <a:solidFill>
            <a:srgbClr val="F0BE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Ellips 14"/>
          <p:cNvSpPr/>
          <p:nvPr/>
        </p:nvSpPr>
        <p:spPr>
          <a:xfrm>
            <a:off x="3869510" y="2046776"/>
            <a:ext cx="108012" cy="102612"/>
          </a:xfrm>
          <a:prstGeom prst="ellipse">
            <a:avLst/>
          </a:prstGeom>
          <a:solidFill>
            <a:srgbClr val="F0BE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Ellips 15"/>
          <p:cNvSpPr>
            <a:spLocks noChangeAspect="1"/>
          </p:cNvSpPr>
          <p:nvPr/>
        </p:nvSpPr>
        <p:spPr>
          <a:xfrm>
            <a:off x="3869510" y="1412776"/>
            <a:ext cx="129614" cy="123134"/>
          </a:xfrm>
          <a:prstGeom prst="ellipse">
            <a:avLst/>
          </a:prstGeom>
          <a:solidFill>
            <a:srgbClr val="F0BE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Ellips 16"/>
          <p:cNvSpPr>
            <a:spLocks noChangeAspect="1"/>
          </p:cNvSpPr>
          <p:nvPr/>
        </p:nvSpPr>
        <p:spPr>
          <a:xfrm>
            <a:off x="3874842" y="2035204"/>
            <a:ext cx="129614" cy="123134"/>
          </a:xfrm>
          <a:prstGeom prst="ellipse">
            <a:avLst/>
          </a:prstGeom>
          <a:solidFill>
            <a:srgbClr val="F0BE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Ellips 17"/>
          <p:cNvSpPr>
            <a:spLocks noChangeAspect="1"/>
          </p:cNvSpPr>
          <p:nvPr/>
        </p:nvSpPr>
        <p:spPr>
          <a:xfrm>
            <a:off x="3874842" y="3230385"/>
            <a:ext cx="129614" cy="123134"/>
          </a:xfrm>
          <a:prstGeom prst="ellipse">
            <a:avLst/>
          </a:prstGeom>
          <a:solidFill>
            <a:srgbClr val="F0BE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Ellips 18"/>
          <p:cNvSpPr/>
          <p:nvPr/>
        </p:nvSpPr>
        <p:spPr>
          <a:xfrm>
            <a:off x="3831637" y="1361470"/>
            <a:ext cx="216024" cy="205223"/>
          </a:xfrm>
          <a:prstGeom prst="ellipse">
            <a:avLst/>
          </a:prstGeom>
          <a:solidFill>
            <a:srgbClr val="F0BE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Ellips 19"/>
          <p:cNvSpPr/>
          <p:nvPr/>
        </p:nvSpPr>
        <p:spPr>
          <a:xfrm>
            <a:off x="3831637" y="1995470"/>
            <a:ext cx="216024" cy="205223"/>
          </a:xfrm>
          <a:prstGeom prst="ellipse">
            <a:avLst/>
          </a:prstGeom>
          <a:solidFill>
            <a:srgbClr val="F0BE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Ellips 20"/>
          <p:cNvSpPr/>
          <p:nvPr/>
        </p:nvSpPr>
        <p:spPr>
          <a:xfrm>
            <a:off x="3831967" y="3148296"/>
            <a:ext cx="216024" cy="205223"/>
          </a:xfrm>
          <a:prstGeom prst="ellipse">
            <a:avLst/>
          </a:prstGeom>
          <a:solidFill>
            <a:srgbClr val="F0BE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Ellips 13"/>
          <p:cNvSpPr/>
          <p:nvPr/>
        </p:nvSpPr>
        <p:spPr>
          <a:xfrm>
            <a:off x="3800479" y="4683739"/>
            <a:ext cx="216024" cy="205223"/>
          </a:xfrm>
          <a:prstGeom prst="ellipse">
            <a:avLst/>
          </a:prstGeom>
          <a:solidFill>
            <a:srgbClr val="F0BE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463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39797</TotalTime>
  <Words>407</Words>
  <Application>Microsoft Office PowerPoint</Application>
  <PresentationFormat>Bildspel på skärmen (4:3)</PresentationFormat>
  <Paragraphs>80</Paragraphs>
  <Slides>12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Sundsvalls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Olsson Alexandra</dc:creator>
  <cp:lastModifiedBy>Wallner Maria</cp:lastModifiedBy>
  <cp:revision>72</cp:revision>
  <cp:lastPrinted>2019-02-04T14:14:30Z</cp:lastPrinted>
  <dcterms:created xsi:type="dcterms:W3CDTF">2014-11-12T08:12:27Z</dcterms:created>
  <dcterms:modified xsi:type="dcterms:W3CDTF">2019-02-04T14:27:38Z</dcterms:modified>
</cp:coreProperties>
</file>